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Default Extension="bin" ContentType="application/vnd.openxmlformats-officedocument.oleObject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embedTrueTypeFonts="1" saveSubsetFonts="1">
  <p:sldMasterIdLst>
    <p:sldMasterId id="2147483660" r:id="rId1"/>
  </p:sldMasterIdLst>
  <p:notesMasterIdLst>
    <p:notesMasterId r:id="rId4"/>
  </p:notesMasterIdLst>
  <p:handoutMasterIdLst>
    <p:handoutMasterId r:id="rId5"/>
  </p:handoutMasterIdLst>
  <p:sldIdLst>
    <p:sldId id="258" r:id="rId2"/>
    <p:sldId id="259" r:id="rId3"/>
  </p:sldIdLst>
  <p:sldSz cx="9144000" cy="5143500" type="screen16x9"/>
  <p:notesSz cx="6858000" cy="9144000"/>
  <p:embeddedFontLst>
    <p:embeddedFont>
      <p:font typeface="Verdana" pitchFamily="34" charset="0"/>
      <p:regular r:id="rId6"/>
      <p:bold r:id="rId7"/>
      <p:italic r:id="rId8"/>
      <p:boldItalic r:id="rId9"/>
    </p:embeddedFont>
    <p:embeddedFont>
      <p:font typeface="Calibri" pitchFamily="34" charset="0"/>
      <p:regular r:id="rId10"/>
      <p:bold r:id="rId11"/>
      <p:italic r:id="rId12"/>
      <p:boldItalic r:id="rId13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orient="horz" pos="3117">
          <p15:clr>
            <a:srgbClr val="A4A3A4"/>
          </p15:clr>
        </p15:guide>
        <p15:guide id="3" orient="horz" pos="350">
          <p15:clr>
            <a:srgbClr val="A4A3A4"/>
          </p15:clr>
        </p15:guide>
        <p15:guide id="4" orient="horz" pos="146">
          <p15:clr>
            <a:srgbClr val="A4A3A4"/>
          </p15:clr>
        </p15:guide>
        <p15:guide id="5" orient="horz" pos="826">
          <p15:clr>
            <a:srgbClr val="A4A3A4"/>
          </p15:clr>
        </p15:guide>
        <p15:guide id="6" orient="horz" pos="917">
          <p15:clr>
            <a:srgbClr val="A4A3A4"/>
          </p15:clr>
        </p15:guide>
        <p15:guide id="7" orient="horz" pos="3003">
          <p15:clr>
            <a:srgbClr val="A4A3A4"/>
          </p15:clr>
        </p15:guide>
        <p15:guide id="8" pos="2880">
          <p15:clr>
            <a:srgbClr val="A4A3A4"/>
          </p15:clr>
        </p15:guide>
        <p15:guide id="9" pos="113">
          <p15:clr>
            <a:srgbClr val="A4A3A4"/>
          </p15:clr>
        </p15:guide>
        <p15:guide id="10" pos="5647">
          <p15:clr>
            <a:srgbClr val="A4A3A4"/>
          </p15:clr>
        </p15:guide>
        <p15:guide id="11" pos="5148">
          <p15:clr>
            <a:srgbClr val="A4A3A4"/>
          </p15:clr>
        </p15:guide>
        <p15:guide id="12" pos="5035">
          <p15:clr>
            <a:srgbClr val="A4A3A4"/>
          </p15:clr>
        </p15:guide>
        <p15:guide id="13" pos="226">
          <p15:clr>
            <a:srgbClr val="A4A3A4"/>
          </p15:clr>
        </p15:guide>
        <p15:guide id="14" pos="5534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115" d="100"/>
          <a:sy n="115" d="100"/>
        </p:scale>
        <p:origin x="-684" y="-102"/>
      </p:cViewPr>
      <p:guideLst>
        <p:guide orient="horz" pos="1620"/>
        <p:guide orient="horz" pos="3117"/>
        <p:guide orient="horz" pos="350"/>
        <p:guide orient="horz" pos="146"/>
        <p:guide orient="horz" pos="826"/>
        <p:guide orient="horz" pos="917"/>
        <p:guide orient="horz" pos="3003"/>
        <p:guide pos="2880"/>
        <p:guide pos="113"/>
        <p:guide pos="5647"/>
        <p:guide pos="5148"/>
        <p:guide pos="5035"/>
        <p:guide pos="226"/>
        <p:guide pos="5534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88" d="100"/>
          <a:sy n="88" d="100"/>
        </p:scale>
        <p:origin x="-3870" y="-108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handoutMaster" Target="handoutMasters/handoutMaster1.xml"/><Relationship Id="rId15" Type="http://schemas.openxmlformats.org/officeDocument/2006/relationships/viewProps" Target="viewProps.xml"/><Relationship Id="rId10" Type="http://schemas.openxmlformats.org/officeDocument/2006/relationships/font" Target="fonts/font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4.fntdata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E85B4C-A22D-49B9-92F2-B11E94297261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232109027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12A805-C6E2-411F-9012-48835965073A}" type="datetimeFigureOut">
              <a:rPr lang="de-DE" smtClean="0"/>
              <a:pPr/>
              <a:t>10.11.2014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5EFEC1-7EDD-4199-82B3-194936FA7632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xmlns="" val="23572188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4" Type="http://schemas.openxmlformats.org/officeDocument/2006/relationships/oleObject" Target="../embeddings/oleObject1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0.v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4" Type="http://schemas.openxmlformats.org/officeDocument/2006/relationships/oleObject" Target="../embeddings/oleObject2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3.vml"/><Relationship Id="rId4" Type="http://schemas.openxmlformats.org/officeDocument/2006/relationships/oleObject" Target="../embeddings/oleObject3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4.vml"/><Relationship Id="rId4" Type="http://schemas.openxmlformats.org/officeDocument/2006/relationships/oleObject" Target="../embeddings/oleObject4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5.vml"/><Relationship Id="rId4" Type="http://schemas.openxmlformats.org/officeDocument/2006/relationships/oleObject" Target="../embeddings/oleObject5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6.vml"/><Relationship Id="rId4" Type="http://schemas.openxmlformats.org/officeDocument/2006/relationships/oleObject" Target="../embeddings/oleObject6.bin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7.vml"/><Relationship Id="rId4" Type="http://schemas.openxmlformats.org/officeDocument/2006/relationships/oleObject" Target="../embeddings/oleObject7.bin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8.vml"/><Relationship Id="rId4" Type="http://schemas.openxmlformats.org/officeDocument/2006/relationships/oleObject" Target="../embeddings/oleObject8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9.v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 descr="ex_01_120ppi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358775" y="1818089"/>
            <a:ext cx="8604875" cy="2949174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1028" name="Object 2"/>
          <p:cNvGraphicFramePr>
            <a:graphicFrameLocks noChangeAspect="1"/>
          </p:cNvGraphicFramePr>
          <p:nvPr/>
        </p:nvGraphicFramePr>
        <p:xfrm>
          <a:off x="5815482" y="179388"/>
          <a:ext cx="2412000" cy="1380371"/>
        </p:xfrm>
        <a:graphic>
          <a:graphicData uri="http://schemas.openxmlformats.org/presentationml/2006/ole">
            <p:oleObj spid="_x0000_s1064" name="Image" r:id="rId4" imgW="3221337" imgH="1845301" progId="">
              <p:embed/>
            </p:oleObj>
          </a:graphicData>
        </a:graphic>
      </p:graphicFrame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titel In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360000" y="2681262"/>
            <a:ext cx="8604000" cy="2088000"/>
          </a:xfrm>
          <a:prstGeom prst="rect">
            <a:avLst/>
          </a:prstGeom>
          <a:solidFill>
            <a:srgbClr val="F6A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/>
          <p:cNvSpPr/>
          <p:nvPr/>
        </p:nvSpPr>
        <p:spPr>
          <a:xfrm>
            <a:off x="179512" y="2859782"/>
            <a:ext cx="8604000" cy="2086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360000" y="2859782"/>
            <a:ext cx="8424000" cy="190661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32511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Zwischentitel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2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34790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11267" name="Object 7"/>
          <p:cNvGraphicFramePr>
            <a:graphicFrameLocks noChangeAspect="1"/>
          </p:cNvGraphicFramePr>
          <p:nvPr/>
        </p:nvGraphicFramePr>
        <p:xfrm>
          <a:off x="7412038" y="195263"/>
          <a:ext cx="1573212" cy="900112"/>
        </p:xfrm>
        <a:graphic>
          <a:graphicData uri="http://schemas.openxmlformats.org/presentationml/2006/ole">
            <p:oleObj spid="_x0000_s11304" name="Image" r:id="rId3" imgW="3221337" imgH="1845301" progId="">
              <p:embed/>
            </p:oleObj>
          </a:graphicData>
        </a:graphic>
      </p:graphicFrame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L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platzhalter 1"/>
          <p:cNvSpPr>
            <a:spLocks noGrp="1"/>
          </p:cNvSpPr>
          <p:nvPr>
            <p:ph type="title" hasCustomPrompt="1"/>
          </p:nvPr>
        </p:nvSpPr>
        <p:spPr>
          <a:xfrm>
            <a:off x="179511" y="231775"/>
            <a:ext cx="7813551" cy="1079500"/>
          </a:xfrm>
          <a:prstGeom prst="rect">
            <a:avLst/>
          </a:prstGeom>
        </p:spPr>
        <p:txBody>
          <a:bodyPr vert="horz" wrap="square" lIns="0" tIns="45720" rIns="91440" bIns="45720" rtlCol="0" anchor="t">
            <a:noAutofit/>
          </a:bodyPr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quarter" idx="10"/>
          </p:nvPr>
        </p:nvSpPr>
        <p:spPr>
          <a:xfrm>
            <a:off x="179387" y="1455738"/>
            <a:ext cx="7813675" cy="3312000"/>
          </a:xfrm>
        </p:spPr>
        <p:txBody>
          <a:bodyPr wrap="square"/>
          <a:lstStyle>
            <a:lvl1pPr marL="0" indent="0">
              <a:lnSpc>
                <a:spcPts val="1800"/>
              </a:lnSpc>
              <a:spcAft>
                <a:spcPts val="650"/>
              </a:spcAft>
              <a:buSzPct val="25000"/>
              <a:tabLst/>
              <a:defRPr sz="1600"/>
            </a:lvl1pPr>
            <a:lvl2pPr marL="358775" indent="-358775">
              <a:lnSpc>
                <a:spcPts val="1800"/>
              </a:lnSpc>
              <a:spcAft>
                <a:spcPts val="600"/>
              </a:spcAft>
              <a:defRPr sz="1600"/>
            </a:lvl2pPr>
            <a:lvl3pPr marL="719138" indent="-360363">
              <a:lnSpc>
                <a:spcPts val="1800"/>
              </a:lnSpc>
              <a:spcAft>
                <a:spcPts val="600"/>
              </a:spcAft>
              <a:defRPr sz="1600"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37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F14A52C-402F-401B-8718-AC78D2064D53}" type="datetime1">
              <a:rPr lang="de-DE" smtClean="0"/>
              <a:t>10.11.2014</a:t>
            </a:fld>
            <a:endParaRPr lang="de-DE" dirty="0"/>
          </a:p>
        </p:txBody>
      </p:sp>
      <p:sp>
        <p:nvSpPr>
          <p:cNvPr id="38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Data Profiling and Data Cleansing </a:t>
            </a:r>
            <a:endParaRPr lang="de-DE" dirty="0"/>
          </a:p>
        </p:txBody>
      </p:sp>
      <p:sp>
        <p:nvSpPr>
          <p:cNvPr id="39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79512" y="231775"/>
            <a:ext cx="7813551" cy="107950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0"/>
          </p:nvPr>
        </p:nvSpPr>
        <p:spPr>
          <a:xfrm>
            <a:off x="179388" y="1455263"/>
            <a:ext cx="3816548" cy="3312000"/>
          </a:xfrm>
        </p:spPr>
        <p:txBody>
          <a:bodyPr wrap="square"/>
          <a:lstStyle>
            <a:lvl1pPr>
              <a:buSzPct val="25000"/>
              <a:defRPr sz="1600"/>
            </a:lvl1pPr>
            <a:lvl2pPr>
              <a:defRPr sz="1600"/>
            </a:lvl2pPr>
            <a:lvl3pPr>
              <a:defRPr sz="1600"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5" name="Inhaltsplatzhalter 3"/>
          <p:cNvSpPr>
            <a:spLocks noGrp="1"/>
          </p:cNvSpPr>
          <p:nvPr>
            <p:ph sz="quarter" idx="11"/>
          </p:nvPr>
        </p:nvSpPr>
        <p:spPr>
          <a:xfrm>
            <a:off x="4176712" y="1455738"/>
            <a:ext cx="3816349" cy="3311525"/>
          </a:xfrm>
        </p:spPr>
        <p:txBody>
          <a:bodyPr/>
          <a:lstStyle>
            <a:lvl1pPr>
              <a:buSzPct val="25000"/>
              <a:buFont typeface="Verdana" pitchFamily="34" charset="0"/>
              <a:buChar char=" "/>
              <a:defRPr sz="1600"/>
            </a:lvl1pPr>
            <a:lvl2pPr>
              <a:defRPr sz="1600"/>
            </a:lvl2pPr>
            <a:lvl3pPr>
              <a:defRPr sz="1600"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33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5FBC19D-1757-468D-A344-3CDA341ADBCA}" type="datetime1">
              <a:rPr lang="de-DE" smtClean="0"/>
              <a:t>10.11.2014</a:t>
            </a:fld>
            <a:endParaRPr lang="de-DE" dirty="0"/>
          </a:p>
        </p:txBody>
      </p:sp>
      <p:sp>
        <p:nvSpPr>
          <p:cNvPr id="34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Data Profiling and Data Cleansing </a:t>
            </a:r>
            <a:endParaRPr lang="de-DE" dirty="0"/>
          </a:p>
        </p:txBody>
      </p:sp>
      <p:sp>
        <p:nvSpPr>
          <p:cNvPr id="35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33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918AA675-85F6-4556-BA11-EB61087AE75A}" type="datetime1">
              <a:rPr lang="de-DE" smtClean="0"/>
              <a:t>10.11.2014</a:t>
            </a:fld>
            <a:endParaRPr lang="de-DE" dirty="0"/>
          </a:p>
        </p:txBody>
      </p:sp>
      <p:sp>
        <p:nvSpPr>
          <p:cNvPr id="34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Data Profiling and Data Cleansing </a:t>
            </a:r>
            <a:endParaRPr lang="de-DE" dirty="0"/>
          </a:p>
        </p:txBody>
      </p:sp>
      <p:sp>
        <p:nvSpPr>
          <p:cNvPr id="35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ex_01_120ppi.png"/>
          <p:cNvPicPr>
            <a:picLocks noChangeAspect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>
          <a:xfrm>
            <a:off x="358775" y="1818089"/>
            <a:ext cx="8604875" cy="2949174"/>
          </a:xfrm>
          <a:prstGeom prst="rect">
            <a:avLst/>
          </a:prstGeom>
        </p:spPr>
      </p:pic>
      <p:sp>
        <p:nvSpPr>
          <p:cNvPr id="11" name="Rechteck 10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2053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p:oleObj spid="_x0000_s2089" name="Image" r:id="rId4" imgW="3221337" imgH="1845301" progId="">
              <p:embed/>
            </p:oleObj>
          </a:graphicData>
        </a:graphic>
      </p:graphicFrame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Grafik 9" descr="ex_02_120ppi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360887" y="1818088"/>
            <a:ext cx="8603726" cy="2949175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3723878"/>
            <a:ext cx="8604000" cy="1043385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3077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p:oleObj spid="_x0000_s3113" name="Image" r:id="rId4" imgW="3221337" imgH="1845301" progId="">
              <p:embed/>
            </p:oleObj>
          </a:graphicData>
        </a:graphic>
      </p:graphicFrame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eck 18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ex_02_120ppi.png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360887" y="1818088"/>
            <a:ext cx="8603726" cy="2949175"/>
          </a:xfrm>
          <a:prstGeom prst="rect">
            <a:avLst/>
          </a:prstGeom>
        </p:spPr>
      </p:pic>
      <p:sp>
        <p:nvSpPr>
          <p:cNvPr id="18" name="Rechteck 17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4100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p:oleObj spid="_x0000_s4136" name="Image" r:id="rId4" imgW="3221337" imgH="1845301" progId="">
              <p:embed/>
            </p:oleObj>
          </a:graphicData>
        </a:graphic>
      </p:graphicFrame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2859782"/>
            <a:ext cx="8604000" cy="2088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Grafik 12" descr="in_01_120ppi.png"/>
          <p:cNvPicPr>
            <a:picLocks noChangeAspect="1"/>
          </p:cNvPicPr>
          <p:nvPr/>
        </p:nvPicPr>
        <p:blipFill>
          <a:blip r:embed="rId3" cstate="print"/>
          <a:srcRect t="971" b="2948"/>
          <a:stretch>
            <a:fillRect/>
          </a:stretch>
        </p:blipFill>
        <p:spPr>
          <a:xfrm>
            <a:off x="360887" y="1312006"/>
            <a:ext cx="8603726" cy="3455988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2859782"/>
            <a:ext cx="8604000" cy="198004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1028" name="Object 7"/>
          <p:cNvGraphicFramePr>
            <a:graphicFrameLocks noChangeAspect="1"/>
          </p:cNvGraphicFramePr>
          <p:nvPr/>
        </p:nvGraphicFramePr>
        <p:xfrm>
          <a:off x="7412014" y="194738"/>
          <a:ext cx="1573188" cy="900731"/>
        </p:xfrm>
        <a:graphic>
          <a:graphicData uri="http://schemas.openxmlformats.org/presentationml/2006/ole">
            <p:oleObj spid="_x0000_s5158" name="Image" r:id="rId4" imgW="3221337" imgH="1845301" progId="">
              <p:embed/>
            </p:oleObj>
          </a:graphicData>
        </a:graphic>
      </p:graphicFrame>
      <p:sp>
        <p:nvSpPr>
          <p:cNvPr id="8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08912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2859782"/>
            <a:ext cx="8604000" cy="2088064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Grafik 11" descr="in_01_120ppi.png"/>
          <p:cNvPicPr>
            <a:picLocks noChangeAspect="1"/>
          </p:cNvPicPr>
          <p:nvPr/>
        </p:nvPicPr>
        <p:blipFill>
          <a:blip r:embed="rId3" cstate="print"/>
          <a:srcRect t="971" b="2948"/>
          <a:stretch>
            <a:fillRect/>
          </a:stretch>
        </p:blipFill>
        <p:spPr>
          <a:xfrm>
            <a:off x="360887" y="1312006"/>
            <a:ext cx="8603726" cy="3455988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2859782"/>
            <a:ext cx="8604000" cy="1944049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7172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p:oleObj spid="_x0000_s6182" name="Image" r:id="rId4" imgW="3221337" imgH="1845301" progId="">
              <p:embed/>
            </p:oleObj>
          </a:graphicData>
        </a:graphic>
      </p:graphicFrame>
      <p:sp>
        <p:nvSpPr>
          <p:cNvPr id="14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08912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/>
          <p:cNvSpPr/>
          <p:nvPr/>
        </p:nvSpPr>
        <p:spPr>
          <a:xfrm>
            <a:off x="179512" y="2859782"/>
            <a:ext cx="8604000" cy="2088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in_02_120ppi.png"/>
          <p:cNvPicPr>
            <a:picLocks noChangeAspect="1"/>
          </p:cNvPicPr>
          <p:nvPr/>
        </p:nvPicPr>
        <p:blipFill>
          <a:blip r:embed="rId3" cstate="print"/>
          <a:srcRect t="971" b="2948"/>
          <a:stretch>
            <a:fillRect/>
          </a:stretch>
        </p:blipFill>
        <p:spPr>
          <a:xfrm>
            <a:off x="360887" y="1311275"/>
            <a:ext cx="8603726" cy="3455988"/>
          </a:xfrm>
          <a:prstGeom prst="rect">
            <a:avLst/>
          </a:prstGeom>
        </p:spPr>
      </p:pic>
      <p:sp>
        <p:nvSpPr>
          <p:cNvPr id="15" name="Rechteck 14"/>
          <p:cNvSpPr/>
          <p:nvPr/>
        </p:nvSpPr>
        <p:spPr>
          <a:xfrm>
            <a:off x="179512" y="2859782"/>
            <a:ext cx="8604000" cy="198004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9220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p:oleObj spid="_x0000_s7206" name="Image" r:id="rId4" imgW="3221337" imgH="1845301" progId="">
              <p:embed/>
            </p:oleObj>
          </a:graphicData>
        </a:graphic>
      </p:graphicFrame>
      <p:sp>
        <p:nvSpPr>
          <p:cNvPr id="20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7"/>
            <a:ext cx="8208912" cy="863365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Intern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179512" y="2859782"/>
            <a:ext cx="8604000" cy="2088064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" name="Grafik 13" descr="in_02_120ppi.png"/>
          <p:cNvPicPr>
            <a:picLocks noChangeAspect="1"/>
          </p:cNvPicPr>
          <p:nvPr userDrawn="1"/>
        </p:nvPicPr>
        <p:blipFill>
          <a:blip r:embed="rId3" cstate="print"/>
          <a:srcRect t="971" b="2951"/>
          <a:stretch>
            <a:fillRect/>
          </a:stretch>
        </p:blipFill>
        <p:spPr>
          <a:xfrm>
            <a:off x="360613" y="1312006"/>
            <a:ext cx="8604000" cy="3455988"/>
          </a:xfrm>
          <a:prstGeom prst="rect">
            <a:avLst/>
          </a:prstGeom>
        </p:spPr>
      </p:pic>
      <p:graphicFrame>
        <p:nvGraphicFramePr>
          <p:cNvPr id="8196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p:oleObj spid="_x0000_s12326" name="Image" r:id="rId4" imgW="3221337" imgH="1845301" progId="">
              <p:embed/>
            </p:oleObj>
          </a:graphicData>
        </a:graphic>
      </p:graphicFrame>
      <p:sp>
        <p:nvSpPr>
          <p:cNvPr id="13" name="Rechteck 12"/>
          <p:cNvSpPr/>
          <p:nvPr/>
        </p:nvSpPr>
        <p:spPr>
          <a:xfrm>
            <a:off x="179512" y="2859782"/>
            <a:ext cx="8604000" cy="1944049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2819"/>
            <a:ext cx="8208912" cy="86444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9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titel Ex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360000" y="2681262"/>
            <a:ext cx="8604000" cy="2088000"/>
          </a:xfrm>
          <a:prstGeom prst="rect">
            <a:avLst/>
          </a:prstGeom>
          <a:solidFill>
            <a:srgbClr val="F6A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/>
          <p:cNvSpPr/>
          <p:nvPr/>
        </p:nvSpPr>
        <p:spPr>
          <a:xfrm>
            <a:off x="179512" y="2859782"/>
            <a:ext cx="8604000" cy="2086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360000" y="2859782"/>
            <a:ext cx="8424000" cy="190661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32511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Zwischentitel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2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34790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9220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p:oleObj spid="_x0000_s9256" name="Image" r:id="rId3" imgW="3221337" imgH="1845301" progId="">
              <p:embed/>
            </p:oleObj>
          </a:graphicData>
        </a:graphic>
      </p:graphicFrame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79387" y="1455738"/>
            <a:ext cx="7813675" cy="3311524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de-DE" dirty="0" smtClean="0"/>
              <a:t>Text</a:t>
            </a:r>
          </a:p>
          <a:p>
            <a:pPr lvl="1"/>
            <a:r>
              <a:rPr lang="de-DE" dirty="0" smtClean="0"/>
              <a:t>Aufzählung</a:t>
            </a:r>
          </a:p>
          <a:p>
            <a:pPr lvl="2"/>
            <a:r>
              <a:rPr lang="de-DE" dirty="0" smtClean="0"/>
              <a:t>Unterpunkt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79511" y="231775"/>
            <a:ext cx="7813551" cy="1080000"/>
          </a:xfrm>
          <a:prstGeom prst="rect">
            <a:avLst/>
          </a:prstGeom>
        </p:spPr>
        <p:txBody>
          <a:bodyPr vert="horz" wrap="square" lIns="0" tIns="45720" rIns="91440" bIns="45720" rtlCol="0" anchor="t">
            <a:noAutofit/>
          </a:bodyPr>
          <a:lstStyle/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pic>
        <p:nvPicPr>
          <p:cNvPr id="6" name="Picture 25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b="14722"/>
          <a:stretch>
            <a:fillRect/>
          </a:stretch>
        </p:blipFill>
        <p:spPr bwMode="auto">
          <a:xfrm>
            <a:off x="8158110" y="161105"/>
            <a:ext cx="828092" cy="4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5F3B2C88-B79C-4C0C-93CA-2AB23C0DFD91}" type="datetime1">
              <a:rPr lang="de-DE" smtClean="0"/>
              <a:t>10.11.2014</a:t>
            </a:fld>
            <a:endParaRPr lang="de-DE" dirty="0"/>
          </a:p>
        </p:txBody>
      </p:sp>
      <p:sp>
        <p:nvSpPr>
          <p:cNvPr id="50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Data Profiling and Data Cleansing </a:t>
            </a:r>
            <a:endParaRPr lang="de-DE" dirty="0"/>
          </a:p>
        </p:txBody>
      </p:sp>
      <p:sp>
        <p:nvSpPr>
          <p:cNvPr id="51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7" r:id="rId8"/>
    <p:sldLayoutId id="2147483669" r:id="rId9"/>
    <p:sldLayoutId id="2147483676" r:id="rId10"/>
    <p:sldLayoutId id="2147483679" r:id="rId11"/>
    <p:sldLayoutId id="2147483671" r:id="rId12"/>
    <p:sldLayoutId id="2147483678" r:id="rId13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spcBef>
          <a:spcPct val="0"/>
        </a:spcBef>
        <a:buNone/>
        <a:defRPr sz="2000" b="0" kern="1200" baseline="0">
          <a:solidFill>
            <a:srgbClr val="DD6108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1800"/>
        </a:lnSpc>
        <a:spcBef>
          <a:spcPts val="0"/>
        </a:spcBef>
        <a:spcAft>
          <a:spcPts val="650"/>
        </a:spcAft>
        <a:buClr>
          <a:schemeClr val="bg1"/>
        </a:buClr>
        <a:buSzPct val="25000"/>
        <a:buFont typeface="Verdana" pitchFamily="34" charset="0"/>
        <a:buChar char=" 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58775" indent="-358775" algn="l" defTabSz="9144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1"/>
        </a:buClr>
        <a:buFont typeface="Arial" pitchFamily="34" charset="0"/>
        <a:buChar char="■"/>
        <a:defRPr sz="1600" i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719138" indent="-360363" algn="l" defTabSz="9144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1"/>
        </a:buClr>
        <a:buFont typeface="Verdana" pitchFamily="34" charset="0"/>
        <a:buChar char="□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Metanomnomnom</a:t>
            </a:r>
            <a:endParaRPr lang="de-DE" dirty="0"/>
          </a:p>
        </p:txBody>
      </p:sp>
      <p:sp>
        <p:nvSpPr>
          <p:cNvPr id="24" name="Inhaltsplatzhalter 2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en-US" dirty="0" smtClean="0"/>
              <a:t>Keeps complexity </a:t>
            </a:r>
            <a:r>
              <a:rPr lang="en-US" dirty="0" smtClean="0"/>
              <a:t>(and performance) </a:t>
            </a:r>
            <a:r>
              <a:rPr lang="en-US" dirty="0" smtClean="0"/>
              <a:t>low</a:t>
            </a:r>
          </a:p>
          <a:p>
            <a:pPr lvl="1"/>
            <a:r>
              <a:rPr lang="en-US" dirty="0" smtClean="0"/>
              <a:t>Quick implementation – uses </a:t>
            </a:r>
            <a:r>
              <a:rPr lang="en-US" dirty="0" err="1" smtClean="0"/>
              <a:t>Metanome</a:t>
            </a:r>
            <a:r>
              <a:rPr lang="en-US" dirty="0" smtClean="0"/>
              <a:t> tools (</a:t>
            </a:r>
            <a:r>
              <a:rPr lang="en-US" dirty="0" err="1" smtClean="0"/>
              <a:t>PLIBuilder</a:t>
            </a:r>
            <a:r>
              <a:rPr lang="en-US" dirty="0" smtClean="0"/>
              <a:t>, </a:t>
            </a:r>
            <a:r>
              <a:rPr lang="en-US" dirty="0" err="1" smtClean="0"/>
              <a:t>ColumnCombinationBitset</a:t>
            </a:r>
            <a:r>
              <a:rPr lang="en-US" dirty="0" smtClean="0"/>
              <a:t>, …)</a:t>
            </a:r>
          </a:p>
          <a:p>
            <a:pPr lvl="1"/>
            <a:r>
              <a:rPr lang="en-US" dirty="0" smtClean="0"/>
              <a:t>Bottom-up </a:t>
            </a:r>
            <a:r>
              <a:rPr lang="en-US" dirty="0" smtClean="0"/>
              <a:t>a priori approach</a:t>
            </a:r>
            <a:r>
              <a:rPr lang="en-US" dirty="0" smtClean="0"/>
              <a:t>: </a:t>
            </a:r>
          </a:p>
          <a:p>
            <a:pPr lvl="2"/>
            <a:r>
              <a:rPr lang="en-US" dirty="0" smtClean="0"/>
              <a:t>go through all combinations</a:t>
            </a:r>
          </a:p>
          <a:p>
            <a:pPr lvl="2"/>
            <a:r>
              <a:rPr lang="en-US" dirty="0" smtClean="0"/>
              <a:t>remove false candidates in the </a:t>
            </a:r>
            <a:r>
              <a:rPr lang="en-US" dirty="0" smtClean="0"/>
              <a:t>process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C4CF8D9-8047-44B7-92EF-B98C5C75B715}" type="datetime1">
              <a:rPr lang="de-DE" smtClean="0"/>
              <a:t>10.11.2014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25" name="Fußzeilenplatzhalter 2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Data Profiling and Data Cleansing 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Performance</a:t>
            </a:r>
            <a:endParaRPr lang="de-DE" dirty="0"/>
          </a:p>
        </p:txBody>
      </p:sp>
      <p:sp>
        <p:nvSpPr>
          <p:cNvPr id="28" name="Inhaltsplatzhalter 27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1"/>
            <a:r>
              <a:rPr lang="en-US" dirty="0" err="1" smtClean="0"/>
              <a:t>WDC_planets</a:t>
            </a:r>
            <a:r>
              <a:rPr lang="en-US" dirty="0" smtClean="0"/>
              <a:t>: 200ms, ncvoter_1k: still running..</a:t>
            </a:r>
          </a:p>
          <a:p>
            <a:pPr lvl="1"/>
            <a:r>
              <a:rPr lang="en-US" dirty="0" smtClean="0"/>
              <a:t>Bottleneck is pruning: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Memory </a:t>
            </a:r>
            <a:r>
              <a:rPr lang="en-US" dirty="0" smtClean="0"/>
              <a:t>limitations not apparent due to runtime </a:t>
            </a:r>
            <a:r>
              <a:rPr lang="en-US" dirty="0" smtClean="0"/>
              <a:t>limitations</a:t>
            </a:r>
            <a:endParaRPr lang="en-US" dirty="0" smtClean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EB77814-61B9-4F4D-A35B-A34DA9AA3F3E}" type="datetime1">
              <a:rPr lang="de-DE" smtClean="0"/>
              <a:pPr/>
              <a:t>10.11.2014</a:t>
            </a:fld>
            <a:endParaRPr lang="de-DE" dirty="0"/>
          </a:p>
        </p:txBody>
      </p:sp>
      <p:sp>
        <p:nvSpPr>
          <p:cNvPr id="23" name="Fußzeilenplatzhalter 22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smtClean="0"/>
              <a:t>Data Profiling and Data Cleansing 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D7EDDA2-D529-494D-8DD4-5843EC9A48A2}" type="slidenum">
              <a:rPr lang="de-DE" smtClean="0"/>
              <a:pPr/>
              <a:t>2</a:t>
            </a:fld>
            <a:endParaRPr lang="de-DE" dirty="0"/>
          </a:p>
        </p:txBody>
      </p:sp>
      <p:grpSp>
        <p:nvGrpSpPr>
          <p:cNvPr id="29" name="Gruppieren 28"/>
          <p:cNvGrpSpPr/>
          <p:nvPr/>
        </p:nvGrpSpPr>
        <p:grpSpPr>
          <a:xfrm>
            <a:off x="2819400" y="1885950"/>
            <a:ext cx="4320480" cy="1564966"/>
            <a:chOff x="3563888" y="3284984"/>
            <a:chExt cx="4320480" cy="1793566"/>
          </a:xfrm>
        </p:grpSpPr>
        <p:sp>
          <p:nvSpPr>
            <p:cNvPr id="30" name="Trapezoid 29"/>
            <p:cNvSpPr/>
            <p:nvPr/>
          </p:nvSpPr>
          <p:spPr>
            <a:xfrm rot="10800000">
              <a:off x="3563888" y="3284984"/>
              <a:ext cx="4320480" cy="1656184"/>
            </a:xfrm>
            <a:prstGeom prst="trapezoid">
              <a:avLst/>
            </a:prstGeom>
            <a:solidFill>
              <a:schemeClr val="accent5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Gleichschenkliges Dreieck 30"/>
            <p:cNvSpPr/>
            <p:nvPr/>
          </p:nvSpPr>
          <p:spPr>
            <a:xfrm>
              <a:off x="5713512" y="4365104"/>
              <a:ext cx="1584176" cy="57606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Trapezoid 31"/>
            <p:cNvSpPr/>
            <p:nvPr/>
          </p:nvSpPr>
          <p:spPr>
            <a:xfrm rot="10800000">
              <a:off x="4146848" y="3284984"/>
              <a:ext cx="2160240" cy="1656184"/>
            </a:xfrm>
            <a:prstGeom prst="trapezoid">
              <a:avLst>
                <a:gd name="adj" fmla="val 4037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Freihandform 32"/>
            <p:cNvSpPr/>
            <p:nvPr/>
          </p:nvSpPr>
          <p:spPr>
            <a:xfrm rot="6854069">
              <a:off x="5655568" y="4395313"/>
              <a:ext cx="855943" cy="510532"/>
            </a:xfrm>
            <a:custGeom>
              <a:avLst/>
              <a:gdLst>
                <a:gd name="connsiteX0" fmla="*/ 0 w 850426"/>
                <a:gd name="connsiteY0" fmla="*/ 485827 h 485827"/>
                <a:gd name="connsiteX1" fmla="*/ 0 w 850426"/>
                <a:gd name="connsiteY1" fmla="*/ 0 h 485827"/>
                <a:gd name="connsiteX2" fmla="*/ 850426 w 850426"/>
                <a:gd name="connsiteY2" fmla="*/ 485827 h 485827"/>
                <a:gd name="connsiteX3" fmla="*/ 0 w 850426"/>
                <a:gd name="connsiteY3" fmla="*/ 485827 h 485827"/>
                <a:gd name="connsiteX0" fmla="*/ 236459 w 850426"/>
                <a:gd name="connsiteY0" fmla="*/ 525297 h 525297"/>
                <a:gd name="connsiteX1" fmla="*/ 0 w 850426"/>
                <a:gd name="connsiteY1" fmla="*/ 0 h 525297"/>
                <a:gd name="connsiteX2" fmla="*/ 850426 w 850426"/>
                <a:gd name="connsiteY2" fmla="*/ 485827 h 525297"/>
                <a:gd name="connsiteX3" fmla="*/ 236459 w 850426"/>
                <a:gd name="connsiteY3" fmla="*/ 525297 h 525297"/>
                <a:gd name="connsiteX0" fmla="*/ 236459 w 850428"/>
                <a:gd name="connsiteY0" fmla="*/ 525297 h 525297"/>
                <a:gd name="connsiteX1" fmla="*/ 0 w 850428"/>
                <a:gd name="connsiteY1" fmla="*/ 0 h 525297"/>
                <a:gd name="connsiteX2" fmla="*/ 850428 w 850428"/>
                <a:gd name="connsiteY2" fmla="*/ 485825 h 525297"/>
                <a:gd name="connsiteX3" fmla="*/ 236459 w 850428"/>
                <a:gd name="connsiteY3" fmla="*/ 525297 h 525297"/>
                <a:gd name="connsiteX0" fmla="*/ 236459 w 862012"/>
                <a:gd name="connsiteY0" fmla="*/ 525297 h 525297"/>
                <a:gd name="connsiteX1" fmla="*/ 0 w 862012"/>
                <a:gd name="connsiteY1" fmla="*/ 0 h 525297"/>
                <a:gd name="connsiteX2" fmla="*/ 862012 w 862012"/>
                <a:gd name="connsiteY2" fmla="*/ 502038 h 525297"/>
                <a:gd name="connsiteX3" fmla="*/ 236459 w 862012"/>
                <a:gd name="connsiteY3" fmla="*/ 525297 h 525297"/>
                <a:gd name="connsiteX0" fmla="*/ 236459 w 862367"/>
                <a:gd name="connsiteY0" fmla="*/ 525297 h 525297"/>
                <a:gd name="connsiteX1" fmla="*/ 0 w 862367"/>
                <a:gd name="connsiteY1" fmla="*/ 0 h 525297"/>
                <a:gd name="connsiteX2" fmla="*/ 862367 w 862367"/>
                <a:gd name="connsiteY2" fmla="*/ 493307 h 525297"/>
                <a:gd name="connsiteX3" fmla="*/ 236459 w 862367"/>
                <a:gd name="connsiteY3" fmla="*/ 525297 h 525297"/>
                <a:gd name="connsiteX0" fmla="*/ 236459 w 846509"/>
                <a:gd name="connsiteY0" fmla="*/ 525297 h 525297"/>
                <a:gd name="connsiteX1" fmla="*/ 0 w 846509"/>
                <a:gd name="connsiteY1" fmla="*/ 0 h 525297"/>
                <a:gd name="connsiteX2" fmla="*/ 846509 w 846509"/>
                <a:gd name="connsiteY2" fmla="*/ 496160 h 525297"/>
                <a:gd name="connsiteX3" fmla="*/ 236459 w 846509"/>
                <a:gd name="connsiteY3" fmla="*/ 525297 h 525297"/>
                <a:gd name="connsiteX0" fmla="*/ 236459 w 872592"/>
                <a:gd name="connsiteY0" fmla="*/ 525297 h 525297"/>
                <a:gd name="connsiteX1" fmla="*/ 0 w 872592"/>
                <a:gd name="connsiteY1" fmla="*/ 0 h 525297"/>
                <a:gd name="connsiteX2" fmla="*/ 872592 w 872592"/>
                <a:gd name="connsiteY2" fmla="*/ 501481 h 525297"/>
                <a:gd name="connsiteX3" fmla="*/ 236459 w 872592"/>
                <a:gd name="connsiteY3" fmla="*/ 525297 h 525297"/>
                <a:gd name="connsiteX0" fmla="*/ 236459 w 860974"/>
                <a:gd name="connsiteY0" fmla="*/ 525297 h 525297"/>
                <a:gd name="connsiteX1" fmla="*/ 0 w 860974"/>
                <a:gd name="connsiteY1" fmla="*/ 0 h 525297"/>
                <a:gd name="connsiteX2" fmla="*/ 860974 w 860974"/>
                <a:gd name="connsiteY2" fmla="*/ 498876 h 525297"/>
                <a:gd name="connsiteX3" fmla="*/ 236459 w 860974"/>
                <a:gd name="connsiteY3" fmla="*/ 525297 h 525297"/>
                <a:gd name="connsiteX0" fmla="*/ 236459 w 870915"/>
                <a:gd name="connsiteY0" fmla="*/ 525297 h 525297"/>
                <a:gd name="connsiteX1" fmla="*/ 0 w 870915"/>
                <a:gd name="connsiteY1" fmla="*/ 0 h 525297"/>
                <a:gd name="connsiteX2" fmla="*/ 870915 w 870915"/>
                <a:gd name="connsiteY2" fmla="*/ 497936 h 525297"/>
                <a:gd name="connsiteX3" fmla="*/ 236459 w 870915"/>
                <a:gd name="connsiteY3" fmla="*/ 525297 h 525297"/>
                <a:gd name="connsiteX0" fmla="*/ 236459 w 861468"/>
                <a:gd name="connsiteY0" fmla="*/ 525297 h 525297"/>
                <a:gd name="connsiteX1" fmla="*/ 0 w 861468"/>
                <a:gd name="connsiteY1" fmla="*/ 0 h 525297"/>
                <a:gd name="connsiteX2" fmla="*/ 861468 w 861468"/>
                <a:gd name="connsiteY2" fmla="*/ 494355 h 525297"/>
                <a:gd name="connsiteX3" fmla="*/ 236459 w 861468"/>
                <a:gd name="connsiteY3" fmla="*/ 525297 h 525297"/>
                <a:gd name="connsiteX0" fmla="*/ 236459 w 864895"/>
                <a:gd name="connsiteY0" fmla="*/ 525297 h 525297"/>
                <a:gd name="connsiteX1" fmla="*/ 0 w 864895"/>
                <a:gd name="connsiteY1" fmla="*/ 0 h 525297"/>
                <a:gd name="connsiteX2" fmla="*/ 864895 w 864895"/>
                <a:gd name="connsiteY2" fmla="*/ 496348 h 525297"/>
                <a:gd name="connsiteX3" fmla="*/ 236459 w 864895"/>
                <a:gd name="connsiteY3" fmla="*/ 525297 h 525297"/>
                <a:gd name="connsiteX0" fmla="*/ 236459 w 866367"/>
                <a:gd name="connsiteY0" fmla="*/ 525297 h 525297"/>
                <a:gd name="connsiteX1" fmla="*/ 0 w 866367"/>
                <a:gd name="connsiteY1" fmla="*/ 0 h 525297"/>
                <a:gd name="connsiteX2" fmla="*/ 866367 w 866367"/>
                <a:gd name="connsiteY2" fmla="*/ 493999 h 525297"/>
                <a:gd name="connsiteX3" fmla="*/ 236459 w 866367"/>
                <a:gd name="connsiteY3" fmla="*/ 525297 h 525297"/>
                <a:gd name="connsiteX0" fmla="*/ 236459 w 855943"/>
                <a:gd name="connsiteY0" fmla="*/ 525297 h 525297"/>
                <a:gd name="connsiteX1" fmla="*/ 0 w 855943"/>
                <a:gd name="connsiteY1" fmla="*/ 0 h 525297"/>
                <a:gd name="connsiteX2" fmla="*/ 855943 w 855943"/>
                <a:gd name="connsiteY2" fmla="*/ 488245 h 525297"/>
                <a:gd name="connsiteX3" fmla="*/ 236459 w 855943"/>
                <a:gd name="connsiteY3" fmla="*/ 525297 h 525297"/>
                <a:gd name="connsiteX0" fmla="*/ 228424 w 855943"/>
                <a:gd name="connsiteY0" fmla="*/ 513247 h 513247"/>
                <a:gd name="connsiteX1" fmla="*/ 0 w 855943"/>
                <a:gd name="connsiteY1" fmla="*/ 0 h 513247"/>
                <a:gd name="connsiteX2" fmla="*/ 855943 w 855943"/>
                <a:gd name="connsiteY2" fmla="*/ 488245 h 513247"/>
                <a:gd name="connsiteX3" fmla="*/ 228424 w 855943"/>
                <a:gd name="connsiteY3" fmla="*/ 513247 h 513247"/>
                <a:gd name="connsiteX0" fmla="*/ 229402 w 855943"/>
                <a:gd name="connsiteY0" fmla="*/ 515418 h 515418"/>
                <a:gd name="connsiteX1" fmla="*/ 0 w 855943"/>
                <a:gd name="connsiteY1" fmla="*/ 0 h 515418"/>
                <a:gd name="connsiteX2" fmla="*/ 855943 w 855943"/>
                <a:gd name="connsiteY2" fmla="*/ 488245 h 515418"/>
                <a:gd name="connsiteX3" fmla="*/ 229402 w 855943"/>
                <a:gd name="connsiteY3" fmla="*/ 515418 h 515418"/>
                <a:gd name="connsiteX0" fmla="*/ 283464 w 855943"/>
                <a:gd name="connsiteY0" fmla="*/ 444077 h 488245"/>
                <a:gd name="connsiteX1" fmla="*/ 0 w 855943"/>
                <a:gd name="connsiteY1" fmla="*/ 0 h 488245"/>
                <a:gd name="connsiteX2" fmla="*/ 855943 w 855943"/>
                <a:gd name="connsiteY2" fmla="*/ 488245 h 488245"/>
                <a:gd name="connsiteX3" fmla="*/ 283464 w 855943"/>
                <a:gd name="connsiteY3" fmla="*/ 444077 h 488245"/>
                <a:gd name="connsiteX0" fmla="*/ 240259 w 855943"/>
                <a:gd name="connsiteY0" fmla="*/ 510532 h 510532"/>
                <a:gd name="connsiteX1" fmla="*/ 0 w 855943"/>
                <a:gd name="connsiteY1" fmla="*/ 0 h 510532"/>
                <a:gd name="connsiteX2" fmla="*/ 855943 w 855943"/>
                <a:gd name="connsiteY2" fmla="*/ 488245 h 510532"/>
                <a:gd name="connsiteX3" fmla="*/ 240259 w 855943"/>
                <a:gd name="connsiteY3" fmla="*/ 510532 h 510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5943" h="510532">
                  <a:moveTo>
                    <a:pt x="240259" y="510532"/>
                  </a:moveTo>
                  <a:lnTo>
                    <a:pt x="0" y="0"/>
                  </a:lnTo>
                  <a:lnTo>
                    <a:pt x="855943" y="488245"/>
                  </a:lnTo>
                  <a:lnTo>
                    <a:pt x="240259" y="5105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540000" rIns="144000" bIns="36000" rtlCol="0" anchor="b" anchorCtr="0">
              <a:scene3d>
                <a:camera prst="orthographicFront">
                  <a:rot lat="0" lon="0" rev="6900000"/>
                </a:camera>
                <a:lightRig rig="threePt" dir="t"/>
              </a:scene3d>
            </a:bodyPr>
            <a:lstStyle/>
            <a:p>
              <a:pPr algn="ctr"/>
              <a:r>
                <a:rPr lang="de-DE" dirty="0" smtClean="0"/>
                <a:t>?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xmlns="" val="256421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pi_ppt_master_16_9">
  <a:themeElements>
    <a:clrScheme name="HPI">
      <a:dk1>
        <a:sysClr val="windowText" lastClr="000000"/>
      </a:dk1>
      <a:lt1>
        <a:sysClr val="window" lastClr="FFFFFF"/>
      </a:lt1>
      <a:dk2>
        <a:srgbClr val="5A6065"/>
      </a:dk2>
      <a:lt2>
        <a:srgbClr val="868D91"/>
      </a:lt2>
      <a:accent1>
        <a:srgbClr val="B1063A"/>
      </a:accent1>
      <a:accent2>
        <a:srgbClr val="DD6108"/>
      </a:accent2>
      <a:accent3>
        <a:srgbClr val="F6A800"/>
      </a:accent3>
      <a:accent4>
        <a:srgbClr val="007A9E"/>
      </a:accent4>
      <a:accent5>
        <a:srgbClr val="5A6065"/>
      </a:accent5>
      <a:accent6>
        <a:srgbClr val="868D91"/>
      </a:accent6>
      <a:hlink>
        <a:srgbClr val="007A9E"/>
      </a:hlink>
      <a:folHlink>
        <a:srgbClr val="C0C4C8"/>
      </a:folHlink>
    </a:clrScheme>
    <a:fontScheme name="Ganymed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D610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hpi_ppt_master_16_9</Template>
  <TotalTime>0</TotalTime>
  <Words>72</Words>
  <Application>Microsoft Office PowerPoint</Application>
  <PresentationFormat>Bildschirmpräsentation (16:9)</PresentationFormat>
  <Paragraphs>23</Paragraphs>
  <Slides>2</Slides>
  <Notes>2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7" baseType="lpstr">
      <vt:lpstr>Arial</vt:lpstr>
      <vt:lpstr>Verdana</vt:lpstr>
      <vt:lpstr>Calibri</vt:lpstr>
      <vt:lpstr>hpi_ppt_master_16_9</vt:lpstr>
      <vt:lpstr>Image</vt:lpstr>
      <vt:lpstr>Metanomnomnom</vt:lpstr>
      <vt:lpstr>Performance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/>
  <cp:revision>1</cp:revision>
  <dcterms:created xsi:type="dcterms:W3CDTF">2014-07-17T11:14:24Z</dcterms:created>
  <dcterms:modified xsi:type="dcterms:W3CDTF">2014-11-10T16:48:59Z</dcterms:modified>
</cp:coreProperties>
</file>

<file path=docProps/thumbnail.jpeg>
</file>